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75" r:id="rId4"/>
    <p:sldId id="276" r:id="rId5"/>
    <p:sldId id="268" r:id="rId6"/>
    <p:sldId id="271" r:id="rId7"/>
    <p:sldId id="258" r:id="rId8"/>
    <p:sldId id="265" r:id="rId9"/>
    <p:sldId id="260" r:id="rId10"/>
    <p:sldId id="270" r:id="rId11"/>
    <p:sldId id="261" r:id="rId12"/>
    <p:sldId id="277" r:id="rId13"/>
    <p:sldId id="262" r:id="rId14"/>
    <p:sldId id="263" r:id="rId15"/>
    <p:sldId id="266" r:id="rId16"/>
    <p:sldId id="272" r:id="rId17"/>
    <p:sldId id="273" r:id="rId18"/>
    <p:sldId id="264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1AA6-5BD5-4A27-90C8-4697A9F73BB9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81A4-8584-4730-905A-302E97C8AC9A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1AA6-5BD5-4A27-90C8-4697A9F73BB9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81A4-8584-4730-905A-302E97C8A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1AA6-5BD5-4A27-90C8-4697A9F73BB9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81A4-8584-4730-905A-302E97C8A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1AA6-5BD5-4A27-90C8-4697A9F73BB9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81A4-8584-4730-905A-302E97C8A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1AA6-5BD5-4A27-90C8-4697A9F73BB9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81A4-8584-4730-905A-302E97C8AC9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1AA6-5BD5-4A27-90C8-4697A9F73BB9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81A4-8584-4730-905A-302E97C8A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1AA6-5BD5-4A27-90C8-4697A9F73BB9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81A4-8584-4730-905A-302E97C8A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1AA6-5BD5-4A27-90C8-4697A9F73BB9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81A4-8584-4730-905A-302E97C8A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1AA6-5BD5-4A27-90C8-4697A9F73BB9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81A4-8584-4730-905A-302E97C8A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1AA6-5BD5-4A27-90C8-4697A9F73BB9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81A4-8584-4730-905A-302E97C8AC9A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1AA6-5BD5-4A27-90C8-4697A9F73BB9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81A4-8584-4730-905A-302E97C8AC9A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B161AA6-5BD5-4A27-90C8-4697A9F73BB9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E0E81A4-8584-4730-905A-302E97C8AC9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" y="609600"/>
            <a:ext cx="9005888" cy="576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61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082116"/>
            <a:ext cx="8865143" cy="455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615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4145"/>
            <a:ext cx="7620000" cy="556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263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MIDDLE PASSAGE &amp;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 SLAVERY WAS NOT NEW TO AFRICAN NATIONS, BUT WITH THE CREATION OF HUGE </a:t>
            </a:r>
            <a:r>
              <a:rPr lang="en-US" u="sng" dirty="0" smtClean="0"/>
              <a:t>SUGAR CANE</a:t>
            </a:r>
            <a:r>
              <a:rPr lang="en-US" dirty="0" smtClean="0"/>
              <a:t>, </a:t>
            </a:r>
            <a:r>
              <a:rPr lang="en-US" u="sng" dirty="0" smtClean="0"/>
              <a:t>COTTON</a:t>
            </a:r>
            <a:r>
              <a:rPr lang="en-US" dirty="0" smtClean="0"/>
              <a:t> AND </a:t>
            </a:r>
            <a:r>
              <a:rPr lang="en-US" u="sng" dirty="0" smtClean="0"/>
              <a:t>TOBACCO PLANTATIONS </a:t>
            </a:r>
            <a:r>
              <a:rPr lang="en-US" dirty="0" smtClean="0"/>
              <a:t>IN NORTH AND SOUTH AMERICA, THE TRADE EXPLODED.</a:t>
            </a:r>
          </a:p>
          <a:p>
            <a:r>
              <a:rPr lang="en-US" dirty="0" smtClean="0"/>
              <a:t>* IN 1515, THE PORTUGESE TRANSPORTED THE FIRST GROUP OF SLAVES TO BRAZIL, AND TO ISLANDS IN THE CARRIBBEAN, TRANSPORTING AROUND 250,000.</a:t>
            </a:r>
          </a:p>
          <a:p>
            <a:r>
              <a:rPr lang="en-US" dirty="0" smtClean="0"/>
              <a:t>* THIS BEGAN A NEW WORLD ECONOMY, IN WHICH AS MANY AS TEN MILLION SLAVES WERE BROUGHT TO THE AMERICAS BETWEEN 1500 AND 1800. </a:t>
            </a:r>
          </a:p>
          <a:p>
            <a:r>
              <a:rPr lang="en-US" dirty="0" smtClean="0"/>
              <a:t>* THE TERM </a:t>
            </a:r>
            <a:r>
              <a:rPr lang="en-US" u="sng" dirty="0" smtClean="0"/>
              <a:t>MIDDLE PASSAGE </a:t>
            </a:r>
            <a:r>
              <a:rPr lang="en-US" dirty="0" smtClean="0"/>
              <a:t>IS USED TO DESCRIBE THIS.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07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89998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188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66790"/>
            <a:ext cx="8763000" cy="453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033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978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THE ASIAN SPICE TRADE &amp; EFFECTS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PORTUGESE INFLUENCE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* The theory of </a:t>
            </a:r>
            <a:r>
              <a:rPr lang="en-US" u="sng" dirty="0" smtClean="0"/>
              <a:t>mercantilism</a:t>
            </a:r>
            <a:r>
              <a:rPr lang="en-US" dirty="0" smtClean="0"/>
              <a:t> dominated economic though during the 1600s.</a:t>
            </a:r>
          </a:p>
          <a:p>
            <a:r>
              <a:rPr lang="en-US" dirty="0" smtClean="0"/>
              <a:t>* According to this theory, the prosperity of a nation depended on a large supply of gold and silver.</a:t>
            </a:r>
          </a:p>
          <a:p>
            <a:r>
              <a:rPr lang="en-US" dirty="0" smtClean="0"/>
              <a:t>* To bring in gold and silver, nation needed to have a </a:t>
            </a:r>
            <a:r>
              <a:rPr lang="en-US" u="sng" dirty="0" smtClean="0"/>
              <a:t>favorable balance of trade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THE DUTCH ARRIVE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Portuguese dominated trade during the 1500s in </a:t>
            </a:r>
            <a:r>
              <a:rPr lang="en-US" u="sng" dirty="0" smtClean="0"/>
              <a:t>Southeast Asia, the Spice Islands. </a:t>
            </a:r>
          </a:p>
          <a:p>
            <a:r>
              <a:rPr lang="en-US" dirty="0" smtClean="0"/>
              <a:t>* In the early 1600s, the Dutch arrived, and soon established both political, economic and military power.</a:t>
            </a:r>
          </a:p>
          <a:p>
            <a:r>
              <a:rPr lang="en-US" dirty="0" smtClean="0"/>
              <a:t>* The English were driven out by the Dutch.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76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289040" cy="30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64527"/>
            <a:ext cx="6362700" cy="304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1440" y="304800"/>
            <a:ext cx="232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World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191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Old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02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839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241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 EXPLORATION/COLONIZATION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 Produced a new age of commercial capitalism that was one 	of the first steps toward today’s world economy.</a:t>
            </a:r>
          </a:p>
          <a:p>
            <a:r>
              <a:rPr lang="en-US" dirty="0" smtClean="0"/>
              <a:t>* Introduction of slavery continues to impact today.</a:t>
            </a:r>
          </a:p>
          <a:p>
            <a:r>
              <a:rPr lang="en-US" dirty="0" smtClean="0"/>
              <a:t>* Contributed to a transfer of ideas and products.</a:t>
            </a:r>
          </a:p>
          <a:p>
            <a:r>
              <a:rPr lang="en-US" dirty="0" smtClean="0"/>
              <a:t>* Creation of international trade markets.</a:t>
            </a:r>
          </a:p>
          <a:p>
            <a:r>
              <a:rPr lang="en-US" dirty="0" smtClean="0"/>
              <a:t>* Diverse religious philosophies introduced to the New World.</a:t>
            </a:r>
          </a:p>
          <a:p>
            <a:r>
              <a:rPr lang="en-US" dirty="0" smtClean="0"/>
              <a:t>* Contributed to international rivalries, which led to military 	conflicts in the old and new worlds.</a:t>
            </a:r>
          </a:p>
          <a:p>
            <a:r>
              <a:rPr lang="en-US" dirty="0" smtClean="0"/>
              <a:t>* The decimation of native </a:t>
            </a:r>
            <a:r>
              <a:rPr lang="en-US" dirty="0" err="1" smtClean="0"/>
              <a:t>american</a:t>
            </a:r>
            <a:r>
              <a:rPr lang="en-US" dirty="0" smtClean="0"/>
              <a:t> tribes due to introduction 	of European diseases for which they had no immunity.</a:t>
            </a:r>
          </a:p>
          <a:p>
            <a:pPr marL="6858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44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AGE OF EXPLORATION &amp; COLONIZATION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 DURING THE LATE 1400s, FOUR NATIONS BEGAN LOOKING FOR NEW ROUTES TO THE FAR EAST. REASONS INCLUDE:</a:t>
            </a:r>
          </a:p>
          <a:p>
            <a:pPr lvl="2"/>
            <a:r>
              <a:rPr lang="en-US" dirty="0" smtClean="0"/>
              <a:t>1. Land routes were too dangerous, and  often excessive fees were demanded.</a:t>
            </a:r>
          </a:p>
          <a:p>
            <a:pPr lvl="2"/>
            <a:r>
              <a:rPr lang="en-US" dirty="0" smtClean="0"/>
              <a:t>2. The Renaissance gave mankind a new sense of adventure, due largely to the influence of PRINCE HENRY THE NAVIGATOR.</a:t>
            </a:r>
          </a:p>
          <a:p>
            <a:pPr lvl="2"/>
            <a:r>
              <a:rPr lang="en-US" dirty="0" smtClean="0"/>
              <a:t>3. New navigational equipment developed (astrolabe &amp; compass); cartography (the art of map making)  became much more accurate than previously; sailors began using charts from Arab navigators, etc.</a:t>
            </a:r>
          </a:p>
          <a:p>
            <a:pPr lvl="2"/>
            <a:r>
              <a:rPr lang="en-US" dirty="0" smtClean="0"/>
              <a:t>4. International rivalries, as nations fought for more territory.</a:t>
            </a:r>
          </a:p>
          <a:p>
            <a:pPr lvl="2"/>
            <a:r>
              <a:rPr lang="en-US" dirty="0" smtClean="0"/>
              <a:t>5. </a:t>
            </a:r>
            <a:r>
              <a:rPr lang="en-US" i="1" dirty="0" smtClean="0"/>
              <a:t>The Adventures of Marco Polo </a:t>
            </a:r>
            <a:r>
              <a:rPr lang="en-US" dirty="0" smtClean="0"/>
              <a:t>spurned interest in the trade items of the Far East. He visited CATHAY (modern day China) in 1200s.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5638447" cy="65532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91200" y="152400"/>
            <a:ext cx="3200400" cy="6507163"/>
          </a:xfrm>
        </p:spPr>
        <p:txBody>
          <a:bodyPr/>
          <a:lstStyle/>
          <a:p>
            <a:r>
              <a:rPr lang="en-US" dirty="0" smtClean="0"/>
              <a:t>* The </a:t>
            </a:r>
            <a:r>
              <a:rPr lang="en-US" dirty="0" err="1" smtClean="0"/>
              <a:t>Portugese</a:t>
            </a:r>
            <a:r>
              <a:rPr lang="en-US" dirty="0" smtClean="0"/>
              <a:t> were the first to search for an all-water route to the far east in 1488.</a:t>
            </a:r>
          </a:p>
          <a:p>
            <a:r>
              <a:rPr lang="en-US" dirty="0" smtClean="0"/>
              <a:t>* </a:t>
            </a:r>
            <a:r>
              <a:rPr lang="en-US" dirty="0" err="1" smtClean="0"/>
              <a:t>Bartholomeu</a:t>
            </a:r>
            <a:r>
              <a:rPr lang="en-US" dirty="0" smtClean="0"/>
              <a:t> Dias</a:t>
            </a:r>
          </a:p>
          <a:p>
            <a:r>
              <a:rPr lang="en-US" dirty="0"/>
              <a:t>w</a:t>
            </a:r>
            <a:r>
              <a:rPr lang="en-US" dirty="0" smtClean="0"/>
              <a:t>as not successful, </a:t>
            </a:r>
          </a:p>
          <a:p>
            <a:r>
              <a:rPr lang="en-US" dirty="0"/>
              <a:t> </a:t>
            </a:r>
            <a:r>
              <a:rPr lang="en-US" dirty="0" smtClean="0"/>
              <a:t>but provided valuable info for</a:t>
            </a:r>
          </a:p>
          <a:p>
            <a:r>
              <a:rPr lang="en-US" dirty="0"/>
              <a:t> </a:t>
            </a:r>
            <a:r>
              <a:rPr lang="en-US" dirty="0" smtClean="0"/>
              <a:t>later travel.</a:t>
            </a:r>
          </a:p>
          <a:p>
            <a:r>
              <a:rPr lang="en-US" dirty="0"/>
              <a:t> </a:t>
            </a:r>
            <a:r>
              <a:rPr lang="en-US" dirty="0" smtClean="0"/>
              <a:t>* In May of 1498, Vasco De Gama  reached India.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9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VOYAGES TO AMERICA, 1500-1700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  FOLLOWING PORTUGAL’S SUCCESS, THREE OTHER POWERFUL EUROPEAN NATIONS BEGAN THEIR OWN SEARCHES BY GOING IN A WESTWARD DIRECTION:</a:t>
            </a:r>
          </a:p>
          <a:p>
            <a:r>
              <a:rPr lang="en-US" dirty="0" smtClean="0"/>
              <a:t> SPAIN, FRANCE AND ENGLAND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*  FIRST, IN 1492, AN ITALIAN, CHRISTOPHER COLUMBUS PERSUADED QUEEN ISABELLA OF SPAIN TO FINANCE A VOYAGE IN A WESTWARD DIRECTION.</a:t>
            </a:r>
          </a:p>
          <a:p>
            <a:endParaRPr lang="en-US" dirty="0"/>
          </a:p>
          <a:p>
            <a:r>
              <a:rPr lang="en-US" dirty="0" smtClean="0"/>
              <a:t>*  IN 1492, HE REACHED THE COASTLINE OF CUBA.</a:t>
            </a:r>
          </a:p>
          <a:p>
            <a:endParaRPr lang="en-US" dirty="0" smtClean="0"/>
          </a:p>
          <a:p>
            <a:pPr marL="1303020" lvl="3" indent="-342900">
              <a:buAutoNum type="arabicPeriod" startAt="2"/>
            </a:pPr>
            <a:endParaRPr lang="en-US" dirty="0" smtClean="0"/>
          </a:p>
          <a:p>
            <a:pPr marL="1303020" lvl="3" indent="-342900">
              <a:buAutoNum type="arabicPeriod" startAt="2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189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20524"/>
            <a:ext cx="8913809" cy="597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617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EUROPEAN RACE TO THE AMERICAS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 Other explorers soon realized that Columbus had discovered </a:t>
            </a:r>
          </a:p>
          <a:p>
            <a:r>
              <a:rPr lang="en-US" dirty="0" smtClean="0"/>
              <a:t>an entirely new continent.</a:t>
            </a:r>
          </a:p>
          <a:p>
            <a:r>
              <a:rPr lang="en-US" dirty="0" smtClean="0"/>
              <a:t>* Portuguese sea captain AMERIGO VESPUCCI, a Florentine, went along on several voyages to the new world, and wrote letters describing what he saw. These letters led to the use of the name AMERICAS for the new lands.</a:t>
            </a:r>
          </a:p>
          <a:p>
            <a:r>
              <a:rPr lang="en-US" dirty="0" smtClean="0"/>
              <a:t>* The race to establish colonies in these new lands began:</a:t>
            </a:r>
          </a:p>
          <a:p>
            <a:pPr lvl="2"/>
            <a:r>
              <a:rPr lang="en-US" dirty="0" smtClean="0"/>
              <a:t>Spain – claimed islands in Caribbean, West Indies, S.A. and N.A.</a:t>
            </a:r>
          </a:p>
          <a:p>
            <a:pPr lvl="2"/>
            <a:r>
              <a:rPr lang="en-US" dirty="0" smtClean="0"/>
              <a:t>England – claimed land up and down Atlantic Coast and Canada.</a:t>
            </a:r>
          </a:p>
          <a:p>
            <a:pPr lvl="2"/>
            <a:r>
              <a:rPr lang="en-US" dirty="0" smtClean="0"/>
              <a:t>France – claimed the interior of N.A. and islands in Caribbean.</a:t>
            </a:r>
          </a:p>
          <a:p>
            <a:pPr lvl="2"/>
            <a:r>
              <a:rPr lang="en-US" dirty="0" smtClean="0"/>
              <a:t>Portugal – claimed Brazil.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70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84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86760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33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THE TRIGULAR TRADE ROUTE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* AS MORE NATIONS BECAME INVOLVED IN</a:t>
            </a:r>
          </a:p>
          <a:p>
            <a:r>
              <a:rPr lang="en-US" dirty="0" smtClean="0"/>
              <a:t>EXPLORATION OF THE NEW WORLD, THERE </a:t>
            </a:r>
          </a:p>
          <a:p>
            <a:r>
              <a:rPr lang="en-US" dirty="0" smtClean="0"/>
              <a:t>GREW A TEMENDOUS</a:t>
            </a:r>
          </a:p>
          <a:p>
            <a:r>
              <a:rPr lang="en-US" dirty="0" smtClean="0"/>
              <a:t>AMOUNT OF TRADE BETWEEN THE OLD AND</a:t>
            </a:r>
          </a:p>
          <a:p>
            <a:r>
              <a:rPr lang="en-US" dirty="0" smtClean="0"/>
              <a:t>NEW WORLDS.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BOTH BENEFITTED IN SOME WAYS, BUT DUE</a:t>
            </a:r>
          </a:p>
          <a:p>
            <a:r>
              <a:rPr lang="en-US" dirty="0" smtClean="0"/>
              <a:t>TO UNEQUAL MILITARY POWER AND WEALTH,</a:t>
            </a:r>
          </a:p>
          <a:p>
            <a:r>
              <a:rPr lang="en-US" dirty="0" smtClean="0"/>
              <a:t>THE NEW LANDS SOON BECAME MAJOR AREAS OF EXPLOITATION AND </a:t>
            </a:r>
          </a:p>
          <a:p>
            <a:r>
              <a:rPr lang="en-US" dirty="0" smtClean="0"/>
              <a:t>DESTRUCTION OF THEIR WAY OF LIFE.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49098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471</TotalTime>
  <Words>673</Words>
  <Application>Microsoft Office PowerPoint</Application>
  <PresentationFormat>On-screen Show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Thatch</vt:lpstr>
      <vt:lpstr>PowerPoint Presentation</vt:lpstr>
      <vt:lpstr>  AGE OF EXPLORATION &amp; COLONIZATION</vt:lpstr>
      <vt:lpstr>PowerPoint Presentation</vt:lpstr>
      <vt:lpstr>   VOYAGES TO AMERICA, 1500-1700</vt:lpstr>
      <vt:lpstr>PowerPoint Presentation</vt:lpstr>
      <vt:lpstr>  EUROPEAN RACE TO THE AMERICAS</vt:lpstr>
      <vt:lpstr>PowerPoint Presentation</vt:lpstr>
      <vt:lpstr>PowerPoint Presentation</vt:lpstr>
      <vt:lpstr>     THE TRIGULAR TRADE ROUTE</vt:lpstr>
      <vt:lpstr>PowerPoint Presentation</vt:lpstr>
      <vt:lpstr>PowerPoint Presentation</vt:lpstr>
      <vt:lpstr>THE MIDDLE PASSAGE &amp; SLAVE TRADE</vt:lpstr>
      <vt:lpstr>PowerPoint Presentation</vt:lpstr>
      <vt:lpstr>PowerPoint Presentation</vt:lpstr>
      <vt:lpstr>PowerPoint Presentation</vt:lpstr>
      <vt:lpstr>  THE ASIAN SPICE TRADE &amp; EFFECTS</vt:lpstr>
      <vt:lpstr>PowerPoint Presentation</vt:lpstr>
      <vt:lpstr>PowerPoint Presentation</vt:lpstr>
      <vt:lpstr>EFFECTS O EXPLORATION/COLONIZATION           </vt:lpstr>
    </vt:vector>
  </TitlesOfParts>
  <Company>M-DCPS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Tresvant, Rose M.</dc:creator>
  <cp:lastModifiedBy>Tresvant, Rose M.</cp:lastModifiedBy>
  <cp:revision>45</cp:revision>
  <dcterms:created xsi:type="dcterms:W3CDTF">2013-12-05T12:54:34Z</dcterms:created>
  <dcterms:modified xsi:type="dcterms:W3CDTF">2014-01-13T14:40:37Z</dcterms:modified>
</cp:coreProperties>
</file>